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45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58303"/>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 to Tic Tac Toe Game in Python</a:t>
            </a:r>
            <a:endParaRPr lang="en-US" sz="6036" dirty="0"/>
          </a:p>
        </p:txBody>
      </p:sp>
      <p:sp>
        <p:nvSpPr>
          <p:cNvPr id="6" name="Text 2"/>
          <p:cNvSpPr/>
          <p:nvPr/>
        </p:nvSpPr>
        <p:spPr>
          <a:xfrm>
            <a:off x="833199" y="4866203"/>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Dive into the world of creating a classic Tic Tac Toe game using Python and the Pygame library. Explore the power of object-oriented programming as we build this timeless game from the ground up.</a:t>
            </a:r>
            <a:endParaRPr lang="en-US" sz="1750" dirty="0"/>
          </a:p>
        </p:txBody>
      </p:sp>
      <p:sp>
        <p:nvSpPr>
          <p:cNvPr id="7" name="Shape 3"/>
          <p:cNvSpPr/>
          <p:nvPr/>
        </p:nvSpPr>
        <p:spPr>
          <a:xfrm>
            <a:off x="833199" y="6198989"/>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206609"/>
            <a:ext cx="340162" cy="340162"/>
          </a:xfrm>
          <a:prstGeom prst="rect">
            <a:avLst/>
          </a:prstGeom>
        </p:spPr>
      </p:pic>
      <p:sp>
        <p:nvSpPr>
          <p:cNvPr id="9" name="Text 4"/>
          <p:cNvSpPr/>
          <p:nvPr/>
        </p:nvSpPr>
        <p:spPr>
          <a:xfrm>
            <a:off x="1299686" y="6182320"/>
            <a:ext cx="2359819" cy="388858"/>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Samarpan Piya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22346"/>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Conclusion and Future Enhancements</a:t>
            </a:r>
            <a:endParaRPr lang="en-US" sz="6036" dirty="0"/>
          </a:p>
        </p:txBody>
      </p:sp>
      <p:sp>
        <p:nvSpPr>
          <p:cNvPr id="6" name="Text 2"/>
          <p:cNvSpPr/>
          <p:nvPr/>
        </p:nvSpPr>
        <p:spPr>
          <a:xfrm>
            <a:off x="833199" y="4830247"/>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In summary, we have developed a robust tic tac toe game using Python and the Pygame library. By leveraging object-oriented programming principles, we have created a scalable and maintainable codebase. Looking ahead, there are several exciting opportunities to enhance the game further.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39064"/>
            <a:ext cx="8311396"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Pygame Library: Why and How</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Why Pygame?</a:t>
            </a:r>
            <a:endParaRPr lang="en-US" sz="2187" dirty="0"/>
          </a:p>
        </p:txBody>
      </p:sp>
      <p:sp>
        <p:nvSpPr>
          <p:cNvPr id="6" name="Text 3"/>
          <p:cNvSpPr/>
          <p:nvPr/>
        </p:nvSpPr>
        <p:spPr>
          <a:xfrm>
            <a:off x="2037993" y="3858220"/>
            <a:ext cx="500622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Pygame is a popular Python library for creating 2D games and multimedia applications. It provides a set of tools and functions that simplify the process of game development, making it an excellent choice for beginners and experienced developers alike.</a:t>
            </a:r>
            <a:endParaRPr lang="en-US" sz="1750" dirty="0"/>
          </a:p>
        </p:txBody>
      </p:sp>
      <p:sp>
        <p:nvSpPr>
          <p:cNvPr id="7" name="Text 4"/>
          <p:cNvSpPr/>
          <p:nvPr/>
        </p:nvSpPr>
        <p:spPr>
          <a:xfrm>
            <a:off x="7593806"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Key Features</a:t>
            </a:r>
            <a:endParaRPr lang="en-US" sz="2187" dirty="0"/>
          </a:p>
        </p:txBody>
      </p:sp>
      <p:sp>
        <p:nvSpPr>
          <p:cNvPr id="8" name="Text 5"/>
          <p:cNvSpPr/>
          <p:nvPr/>
        </p:nvSpPr>
        <p:spPr>
          <a:xfrm>
            <a:off x="7593806" y="3858220"/>
            <a:ext cx="500622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Pygame offers a wide range of features, including efficient event handling, smooth animation, sound support, and easy integration with other Python libraries. It allows developers to focus on game logic and design, rather than low-level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1B1C1D"/>
          </a:solidFill>
          <a:ln/>
        </p:spPr>
      </p:sp>
      <p:sp>
        <p:nvSpPr>
          <p:cNvPr id="4" name="Text 1"/>
          <p:cNvSpPr/>
          <p:nvPr/>
        </p:nvSpPr>
        <p:spPr>
          <a:xfrm>
            <a:off x="2076807" y="606504"/>
            <a:ext cx="10476786" cy="1378268"/>
          </a:xfrm>
          <a:prstGeom prst="rect">
            <a:avLst/>
          </a:prstGeom>
          <a:noFill/>
          <a:ln/>
        </p:spPr>
        <p:txBody>
          <a:bodyPr wrap="square" rtlCol="0" anchor="t"/>
          <a:lstStyle/>
          <a:p>
            <a:pPr marL="0" indent="0">
              <a:lnSpc>
                <a:spcPts val="5427"/>
              </a:lnSpc>
              <a:buNone/>
            </a:pPr>
            <a:r>
              <a:rPr lang="en-US" sz="4342" dirty="0">
                <a:solidFill>
                  <a:srgbClr val="AE8625"/>
                </a:solidFill>
                <a:latin typeface="Prata" pitchFamily="34" charset="0"/>
                <a:ea typeface="Prata" pitchFamily="34" charset="-122"/>
                <a:cs typeface="Prata" pitchFamily="34" charset="-120"/>
              </a:rPr>
              <a:t>Object-Oriented Programming Approach</a:t>
            </a:r>
            <a:endParaRPr lang="en-US" sz="4342" dirty="0"/>
          </a:p>
        </p:txBody>
      </p:sp>
      <p:sp>
        <p:nvSpPr>
          <p:cNvPr id="5" name="Shape 2"/>
          <p:cNvSpPr/>
          <p:nvPr/>
        </p:nvSpPr>
        <p:spPr>
          <a:xfrm>
            <a:off x="2076807" y="2598182"/>
            <a:ext cx="496253" cy="496253"/>
          </a:xfrm>
          <a:prstGeom prst="roundRect">
            <a:avLst>
              <a:gd name="adj" fmla="val 13334"/>
            </a:avLst>
          </a:prstGeom>
          <a:solidFill>
            <a:srgbClr val="2D3033"/>
          </a:solidFill>
          <a:ln/>
        </p:spPr>
      </p:sp>
      <p:sp>
        <p:nvSpPr>
          <p:cNvPr id="6" name="Text 3"/>
          <p:cNvSpPr/>
          <p:nvPr/>
        </p:nvSpPr>
        <p:spPr>
          <a:xfrm>
            <a:off x="2267783" y="2639497"/>
            <a:ext cx="114181" cy="413504"/>
          </a:xfrm>
          <a:prstGeom prst="rect">
            <a:avLst/>
          </a:prstGeom>
          <a:noFill/>
          <a:ln/>
        </p:spPr>
        <p:txBody>
          <a:bodyPr wrap="none" rtlCol="0" anchor="t"/>
          <a:lstStyle/>
          <a:p>
            <a:pPr marL="0" indent="0" algn="ctr">
              <a:lnSpc>
                <a:spcPts val="3256"/>
              </a:lnSpc>
              <a:buNone/>
            </a:pPr>
            <a:r>
              <a:rPr lang="en-US" sz="2605" dirty="0">
                <a:solidFill>
                  <a:srgbClr val="AE8625"/>
                </a:solidFill>
                <a:latin typeface="Prata" pitchFamily="34" charset="0"/>
                <a:ea typeface="Prata" pitchFamily="34" charset="-122"/>
                <a:cs typeface="Prata" pitchFamily="34" charset="-120"/>
              </a:rPr>
              <a:t>1</a:t>
            </a:r>
            <a:endParaRPr lang="en-US" sz="2605" dirty="0"/>
          </a:p>
        </p:txBody>
      </p:sp>
      <p:sp>
        <p:nvSpPr>
          <p:cNvPr id="7" name="Text 4"/>
          <p:cNvSpPr/>
          <p:nvPr/>
        </p:nvSpPr>
        <p:spPr>
          <a:xfrm>
            <a:off x="2793563" y="2674025"/>
            <a:ext cx="2757011" cy="344686"/>
          </a:xfrm>
          <a:prstGeom prst="rect">
            <a:avLst/>
          </a:prstGeom>
          <a:noFill/>
          <a:ln/>
        </p:spPr>
        <p:txBody>
          <a:bodyPr wrap="none" rtlCol="0" anchor="t"/>
          <a:lstStyle/>
          <a:p>
            <a:pPr marL="0" indent="0">
              <a:lnSpc>
                <a:spcPts val="2714"/>
              </a:lnSpc>
              <a:buNone/>
            </a:pPr>
            <a:r>
              <a:rPr lang="en-US" sz="2171" dirty="0">
                <a:solidFill>
                  <a:srgbClr val="AE8625"/>
                </a:solidFill>
                <a:latin typeface="Prata" pitchFamily="34" charset="0"/>
                <a:ea typeface="Prata" pitchFamily="34" charset="-122"/>
                <a:cs typeface="Prata" pitchFamily="34" charset="-120"/>
              </a:rPr>
              <a:t>Class Design</a:t>
            </a:r>
            <a:endParaRPr lang="en-US" sz="2171" dirty="0"/>
          </a:p>
        </p:txBody>
      </p:sp>
      <p:sp>
        <p:nvSpPr>
          <p:cNvPr id="8" name="Text 5"/>
          <p:cNvSpPr/>
          <p:nvPr/>
        </p:nvSpPr>
        <p:spPr>
          <a:xfrm>
            <a:off x="2793563" y="3150989"/>
            <a:ext cx="4411385" cy="1764506"/>
          </a:xfrm>
          <a:prstGeom prst="rect">
            <a:avLst/>
          </a:prstGeom>
          <a:noFill/>
          <a:ln/>
        </p:spPr>
        <p:txBody>
          <a:bodyPr wrap="square" rtlCol="0" anchor="t"/>
          <a:lstStyle/>
          <a:p>
            <a:pPr marL="0" indent="0">
              <a:lnSpc>
                <a:spcPts val="2779"/>
              </a:lnSpc>
              <a:buNone/>
            </a:pPr>
            <a:r>
              <a:rPr lang="en-US" sz="1737" dirty="0">
                <a:solidFill>
                  <a:srgbClr val="CFCBBF"/>
                </a:solidFill>
                <a:latin typeface="Raleway" pitchFamily="34" charset="0"/>
                <a:ea typeface="Raleway" pitchFamily="34" charset="-122"/>
                <a:cs typeface="Raleway" pitchFamily="34" charset="-120"/>
              </a:rPr>
              <a:t>The game was built using an object-oriented approach, with 8 distinct classes representing different aspects of the Tic Tac Toe game, such as the game board, players, and game logic.</a:t>
            </a:r>
            <a:endParaRPr lang="en-US" sz="1737" dirty="0"/>
          </a:p>
        </p:txBody>
      </p:sp>
      <p:sp>
        <p:nvSpPr>
          <p:cNvPr id="9" name="Shape 6"/>
          <p:cNvSpPr/>
          <p:nvPr/>
        </p:nvSpPr>
        <p:spPr>
          <a:xfrm>
            <a:off x="7425452" y="2598182"/>
            <a:ext cx="496253" cy="496253"/>
          </a:xfrm>
          <a:prstGeom prst="roundRect">
            <a:avLst>
              <a:gd name="adj" fmla="val 13334"/>
            </a:avLst>
          </a:prstGeom>
          <a:solidFill>
            <a:srgbClr val="2D3033"/>
          </a:solidFill>
          <a:ln/>
        </p:spPr>
      </p:sp>
      <p:sp>
        <p:nvSpPr>
          <p:cNvPr id="10" name="Text 7"/>
          <p:cNvSpPr/>
          <p:nvPr/>
        </p:nvSpPr>
        <p:spPr>
          <a:xfrm>
            <a:off x="7572137" y="2639497"/>
            <a:ext cx="202763" cy="413504"/>
          </a:xfrm>
          <a:prstGeom prst="rect">
            <a:avLst/>
          </a:prstGeom>
          <a:noFill/>
          <a:ln/>
        </p:spPr>
        <p:txBody>
          <a:bodyPr wrap="none" rtlCol="0" anchor="t"/>
          <a:lstStyle/>
          <a:p>
            <a:pPr marL="0" indent="0" algn="ctr">
              <a:lnSpc>
                <a:spcPts val="3256"/>
              </a:lnSpc>
              <a:buNone/>
            </a:pPr>
            <a:r>
              <a:rPr lang="en-US" sz="2605" dirty="0">
                <a:solidFill>
                  <a:srgbClr val="AE8625"/>
                </a:solidFill>
                <a:latin typeface="Prata" pitchFamily="34" charset="0"/>
                <a:ea typeface="Prata" pitchFamily="34" charset="-122"/>
                <a:cs typeface="Prata" pitchFamily="34" charset="-120"/>
              </a:rPr>
              <a:t>2</a:t>
            </a:r>
            <a:endParaRPr lang="en-US" sz="2605" dirty="0"/>
          </a:p>
        </p:txBody>
      </p:sp>
      <p:sp>
        <p:nvSpPr>
          <p:cNvPr id="11" name="Text 8"/>
          <p:cNvSpPr/>
          <p:nvPr/>
        </p:nvSpPr>
        <p:spPr>
          <a:xfrm>
            <a:off x="8142208" y="2674025"/>
            <a:ext cx="2757011" cy="344686"/>
          </a:xfrm>
          <a:prstGeom prst="rect">
            <a:avLst/>
          </a:prstGeom>
          <a:noFill/>
          <a:ln/>
        </p:spPr>
        <p:txBody>
          <a:bodyPr wrap="none" rtlCol="0" anchor="t"/>
          <a:lstStyle/>
          <a:p>
            <a:pPr marL="0" indent="0">
              <a:lnSpc>
                <a:spcPts val="2714"/>
              </a:lnSpc>
              <a:buNone/>
            </a:pPr>
            <a:r>
              <a:rPr lang="en-US" sz="2171" dirty="0">
                <a:solidFill>
                  <a:srgbClr val="AE8625"/>
                </a:solidFill>
                <a:latin typeface="Prata" pitchFamily="34" charset="0"/>
                <a:ea typeface="Prata" pitchFamily="34" charset="-122"/>
                <a:cs typeface="Prata" pitchFamily="34" charset="-120"/>
              </a:rPr>
              <a:t>Encapsulation</a:t>
            </a:r>
            <a:endParaRPr lang="en-US" sz="2171" dirty="0"/>
          </a:p>
        </p:txBody>
      </p:sp>
      <p:sp>
        <p:nvSpPr>
          <p:cNvPr id="12" name="Text 9"/>
          <p:cNvSpPr/>
          <p:nvPr/>
        </p:nvSpPr>
        <p:spPr>
          <a:xfrm>
            <a:off x="8142208" y="3150989"/>
            <a:ext cx="4411385" cy="1411605"/>
          </a:xfrm>
          <a:prstGeom prst="rect">
            <a:avLst/>
          </a:prstGeom>
          <a:noFill/>
          <a:ln/>
        </p:spPr>
        <p:txBody>
          <a:bodyPr wrap="square" rtlCol="0" anchor="t"/>
          <a:lstStyle/>
          <a:p>
            <a:pPr marL="0" indent="0">
              <a:lnSpc>
                <a:spcPts val="2779"/>
              </a:lnSpc>
              <a:buNone/>
            </a:pPr>
            <a:r>
              <a:rPr lang="en-US" sz="1737" dirty="0">
                <a:solidFill>
                  <a:srgbClr val="CFCBBF"/>
                </a:solidFill>
                <a:latin typeface="Raleway" pitchFamily="34" charset="0"/>
                <a:ea typeface="Raleway" pitchFamily="34" charset="-122"/>
                <a:cs typeface="Raleway" pitchFamily="34" charset="-120"/>
              </a:rPr>
              <a:t>Each class encapsulates its own data and behavior, promoting modularity and making the code more maintainable and scalable.</a:t>
            </a:r>
            <a:endParaRPr lang="en-US" sz="1737" dirty="0"/>
          </a:p>
        </p:txBody>
      </p:sp>
      <p:sp>
        <p:nvSpPr>
          <p:cNvPr id="13" name="Shape 10"/>
          <p:cNvSpPr/>
          <p:nvPr/>
        </p:nvSpPr>
        <p:spPr>
          <a:xfrm>
            <a:off x="2076807" y="5308283"/>
            <a:ext cx="496253" cy="496253"/>
          </a:xfrm>
          <a:prstGeom prst="roundRect">
            <a:avLst>
              <a:gd name="adj" fmla="val 13334"/>
            </a:avLst>
          </a:prstGeom>
          <a:solidFill>
            <a:srgbClr val="2D3033"/>
          </a:solidFill>
          <a:ln/>
        </p:spPr>
      </p:sp>
      <p:sp>
        <p:nvSpPr>
          <p:cNvPr id="14" name="Text 11"/>
          <p:cNvSpPr/>
          <p:nvPr/>
        </p:nvSpPr>
        <p:spPr>
          <a:xfrm>
            <a:off x="2222302" y="5349597"/>
            <a:ext cx="205145" cy="413504"/>
          </a:xfrm>
          <a:prstGeom prst="rect">
            <a:avLst/>
          </a:prstGeom>
          <a:noFill/>
          <a:ln/>
        </p:spPr>
        <p:txBody>
          <a:bodyPr wrap="none" rtlCol="0" anchor="t"/>
          <a:lstStyle/>
          <a:p>
            <a:pPr marL="0" indent="0" algn="ctr">
              <a:lnSpc>
                <a:spcPts val="3256"/>
              </a:lnSpc>
              <a:buNone/>
            </a:pPr>
            <a:r>
              <a:rPr lang="en-US" sz="2605" dirty="0">
                <a:solidFill>
                  <a:srgbClr val="AE8625"/>
                </a:solidFill>
                <a:latin typeface="Prata" pitchFamily="34" charset="0"/>
                <a:ea typeface="Prata" pitchFamily="34" charset="-122"/>
                <a:cs typeface="Prata" pitchFamily="34" charset="-120"/>
              </a:rPr>
              <a:t>3</a:t>
            </a:r>
            <a:endParaRPr lang="en-US" sz="2605" dirty="0"/>
          </a:p>
        </p:txBody>
      </p:sp>
      <p:sp>
        <p:nvSpPr>
          <p:cNvPr id="15" name="Text 12"/>
          <p:cNvSpPr/>
          <p:nvPr/>
        </p:nvSpPr>
        <p:spPr>
          <a:xfrm>
            <a:off x="2793563" y="5384125"/>
            <a:ext cx="4126825" cy="344686"/>
          </a:xfrm>
          <a:prstGeom prst="rect">
            <a:avLst/>
          </a:prstGeom>
          <a:noFill/>
          <a:ln/>
        </p:spPr>
        <p:txBody>
          <a:bodyPr wrap="none" rtlCol="0" anchor="t"/>
          <a:lstStyle/>
          <a:p>
            <a:pPr marL="0" indent="0">
              <a:lnSpc>
                <a:spcPts val="2714"/>
              </a:lnSpc>
              <a:buNone/>
            </a:pPr>
            <a:r>
              <a:rPr lang="en-US" sz="2171" dirty="0">
                <a:solidFill>
                  <a:srgbClr val="AE8625"/>
                </a:solidFill>
                <a:latin typeface="Prata" pitchFamily="34" charset="0"/>
                <a:ea typeface="Prata" pitchFamily="34" charset="-122"/>
                <a:cs typeface="Prata" pitchFamily="34" charset="-120"/>
              </a:rPr>
              <a:t>Inheritance and Polymorphism</a:t>
            </a:r>
            <a:endParaRPr lang="en-US" sz="2171" dirty="0"/>
          </a:p>
        </p:txBody>
      </p:sp>
      <p:sp>
        <p:nvSpPr>
          <p:cNvPr id="16" name="Text 13"/>
          <p:cNvSpPr/>
          <p:nvPr/>
        </p:nvSpPr>
        <p:spPr>
          <a:xfrm>
            <a:off x="2793563" y="5861090"/>
            <a:ext cx="4411385" cy="1411605"/>
          </a:xfrm>
          <a:prstGeom prst="rect">
            <a:avLst/>
          </a:prstGeom>
          <a:noFill/>
          <a:ln/>
        </p:spPr>
        <p:txBody>
          <a:bodyPr wrap="square" rtlCol="0" anchor="t"/>
          <a:lstStyle/>
          <a:p>
            <a:pPr marL="0" indent="0">
              <a:lnSpc>
                <a:spcPts val="2779"/>
              </a:lnSpc>
              <a:buNone/>
            </a:pPr>
            <a:r>
              <a:rPr lang="en-US" sz="1737" dirty="0">
                <a:solidFill>
                  <a:srgbClr val="CFCBBF"/>
                </a:solidFill>
                <a:latin typeface="Raleway" pitchFamily="34" charset="0"/>
                <a:ea typeface="Raleway" pitchFamily="34" charset="-122"/>
                <a:cs typeface="Raleway" pitchFamily="34" charset="-120"/>
              </a:rPr>
              <a:t>The game leverages inheritance and polymorphism to create a cohesive and flexible game structure, allowing for easy extensions and modifications in the future.</a:t>
            </a:r>
            <a:endParaRPr lang="en-US" sz="1737" dirty="0"/>
          </a:p>
        </p:txBody>
      </p:sp>
      <p:sp>
        <p:nvSpPr>
          <p:cNvPr id="17" name="Shape 14"/>
          <p:cNvSpPr/>
          <p:nvPr/>
        </p:nvSpPr>
        <p:spPr>
          <a:xfrm>
            <a:off x="7425452" y="5308283"/>
            <a:ext cx="496253" cy="496253"/>
          </a:xfrm>
          <a:prstGeom prst="roundRect">
            <a:avLst>
              <a:gd name="adj" fmla="val 13334"/>
            </a:avLst>
          </a:prstGeom>
          <a:solidFill>
            <a:srgbClr val="2D3033"/>
          </a:solidFill>
          <a:ln/>
        </p:spPr>
      </p:sp>
      <p:sp>
        <p:nvSpPr>
          <p:cNvPr id="18" name="Text 15"/>
          <p:cNvSpPr/>
          <p:nvPr/>
        </p:nvSpPr>
        <p:spPr>
          <a:xfrm>
            <a:off x="7576780" y="5349597"/>
            <a:ext cx="193596" cy="413504"/>
          </a:xfrm>
          <a:prstGeom prst="rect">
            <a:avLst/>
          </a:prstGeom>
          <a:noFill/>
          <a:ln/>
        </p:spPr>
        <p:txBody>
          <a:bodyPr wrap="none" rtlCol="0" anchor="t"/>
          <a:lstStyle/>
          <a:p>
            <a:pPr marL="0" indent="0" algn="ctr">
              <a:lnSpc>
                <a:spcPts val="3256"/>
              </a:lnSpc>
              <a:buNone/>
            </a:pPr>
            <a:r>
              <a:rPr lang="en-US" sz="2605" dirty="0">
                <a:solidFill>
                  <a:srgbClr val="AE8625"/>
                </a:solidFill>
                <a:latin typeface="Prata" pitchFamily="34" charset="0"/>
                <a:ea typeface="Prata" pitchFamily="34" charset="-122"/>
                <a:cs typeface="Prata" pitchFamily="34" charset="-120"/>
              </a:rPr>
              <a:t>4</a:t>
            </a:r>
            <a:endParaRPr lang="en-US" sz="2605" dirty="0"/>
          </a:p>
        </p:txBody>
      </p:sp>
      <p:sp>
        <p:nvSpPr>
          <p:cNvPr id="19" name="Text 16"/>
          <p:cNvSpPr/>
          <p:nvPr/>
        </p:nvSpPr>
        <p:spPr>
          <a:xfrm>
            <a:off x="8142208" y="5384125"/>
            <a:ext cx="3516035" cy="344686"/>
          </a:xfrm>
          <a:prstGeom prst="rect">
            <a:avLst/>
          </a:prstGeom>
          <a:noFill/>
          <a:ln/>
        </p:spPr>
        <p:txBody>
          <a:bodyPr wrap="none" rtlCol="0" anchor="t"/>
          <a:lstStyle/>
          <a:p>
            <a:pPr marL="0" indent="0">
              <a:lnSpc>
                <a:spcPts val="2714"/>
              </a:lnSpc>
              <a:buNone/>
            </a:pPr>
            <a:r>
              <a:rPr lang="en-US" sz="2171" dirty="0">
                <a:solidFill>
                  <a:srgbClr val="AE8625"/>
                </a:solidFill>
                <a:latin typeface="Prata" pitchFamily="34" charset="0"/>
                <a:ea typeface="Prata" pitchFamily="34" charset="-122"/>
                <a:cs typeface="Prata" pitchFamily="34" charset="-120"/>
              </a:rPr>
              <a:t>Abstraction and Interfaces</a:t>
            </a:r>
            <a:endParaRPr lang="en-US" sz="2171" dirty="0"/>
          </a:p>
        </p:txBody>
      </p:sp>
      <p:sp>
        <p:nvSpPr>
          <p:cNvPr id="20" name="Text 17"/>
          <p:cNvSpPr/>
          <p:nvPr/>
        </p:nvSpPr>
        <p:spPr>
          <a:xfrm>
            <a:off x="8142208" y="5861090"/>
            <a:ext cx="4411385" cy="1764506"/>
          </a:xfrm>
          <a:prstGeom prst="rect">
            <a:avLst/>
          </a:prstGeom>
          <a:noFill/>
          <a:ln/>
        </p:spPr>
        <p:txBody>
          <a:bodyPr wrap="square" rtlCol="0" anchor="t"/>
          <a:lstStyle/>
          <a:p>
            <a:pPr marL="0" indent="0">
              <a:lnSpc>
                <a:spcPts val="2779"/>
              </a:lnSpc>
              <a:buNone/>
            </a:pPr>
            <a:r>
              <a:rPr lang="en-US" sz="1737" dirty="0">
                <a:solidFill>
                  <a:srgbClr val="CFCBBF"/>
                </a:solidFill>
                <a:latin typeface="Raleway" pitchFamily="34" charset="0"/>
                <a:ea typeface="Raleway" pitchFamily="34" charset="-122"/>
                <a:cs typeface="Raleway" pitchFamily="34" charset="-120"/>
              </a:rPr>
              <a:t>Key game components are abstracted behind well-defined interfaces, enabling the use of a consistent API and promoting loose coupling between different parts of the application.</a:t>
            </a:r>
            <a:endParaRPr lang="en-US" sz="17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3255764" y="469940"/>
            <a:ext cx="5658683" cy="534114"/>
          </a:xfrm>
          <a:prstGeom prst="rect">
            <a:avLst/>
          </a:prstGeom>
          <a:noFill/>
          <a:ln/>
        </p:spPr>
        <p:txBody>
          <a:bodyPr wrap="none" rtlCol="0" anchor="t"/>
          <a:lstStyle/>
          <a:p>
            <a:pPr marL="0" indent="0">
              <a:lnSpc>
                <a:spcPts val="4206"/>
              </a:lnSpc>
              <a:buNone/>
            </a:pPr>
            <a:r>
              <a:rPr lang="en-US" sz="3365" dirty="0">
                <a:solidFill>
                  <a:srgbClr val="AE8625"/>
                </a:solidFill>
                <a:latin typeface="Prata" pitchFamily="34" charset="0"/>
                <a:ea typeface="Prata" pitchFamily="34" charset="-122"/>
                <a:cs typeface="Prata" pitchFamily="34" charset="-120"/>
              </a:rPr>
              <a:t>8 Classes Used in the Game</a:t>
            </a:r>
            <a:endParaRPr lang="en-US" sz="3365" dirty="0"/>
          </a:p>
        </p:txBody>
      </p:sp>
      <p:sp>
        <p:nvSpPr>
          <p:cNvPr id="5" name="Text 2"/>
          <p:cNvSpPr/>
          <p:nvPr/>
        </p:nvSpPr>
        <p:spPr>
          <a:xfrm>
            <a:off x="3255764" y="1345883"/>
            <a:ext cx="8118753" cy="820460"/>
          </a:xfrm>
          <a:prstGeom prst="rect">
            <a:avLst/>
          </a:prstGeom>
          <a:noFill/>
          <a:ln/>
        </p:spPr>
        <p:txBody>
          <a:bodyPr wrap="square" rtlCol="0" anchor="t"/>
          <a:lstStyle/>
          <a:p>
            <a:pPr marL="0" indent="0">
              <a:lnSpc>
                <a:spcPts val="2153"/>
              </a:lnSpc>
              <a:buNone/>
            </a:pPr>
            <a:r>
              <a:rPr lang="en-US" sz="1346" dirty="0">
                <a:solidFill>
                  <a:srgbClr val="CFCBBF"/>
                </a:solidFill>
                <a:latin typeface="Raleway" pitchFamily="34" charset="0"/>
                <a:ea typeface="Raleway" pitchFamily="34" charset="-122"/>
                <a:cs typeface="Raleway" pitchFamily="34" charset="-120"/>
              </a:rPr>
              <a:t>These 8 classes are responsible for the game board, game logic, and different aspects of players, such as being human or computer-controlled. The classes are designed to work together to create a seamless gameplay experience.</a:t>
            </a:r>
            <a:endParaRPr lang="en-US" sz="1346" dirty="0"/>
          </a:p>
        </p:txBody>
      </p:sp>
      <p:sp>
        <p:nvSpPr>
          <p:cNvPr id="6" name="Text 3"/>
          <p:cNvSpPr/>
          <p:nvPr/>
        </p:nvSpPr>
        <p:spPr>
          <a:xfrm>
            <a:off x="3529132" y="2358628"/>
            <a:ext cx="7845385" cy="273487"/>
          </a:xfrm>
          <a:prstGeom prst="rect">
            <a:avLst/>
          </a:prstGeom>
          <a:noFill/>
          <a:ln/>
        </p:spPr>
        <p:txBody>
          <a:bodyPr wrap="none" rtlCol="0" anchor="t"/>
          <a:lstStyle/>
          <a:p>
            <a:pPr marL="342900" indent="-342900" algn="l">
              <a:lnSpc>
                <a:spcPts val="2153"/>
              </a:lnSpc>
              <a:buSzPct val="100000"/>
              <a:buFont typeface="+mj-lt"/>
              <a:buAutoNum type="arabicPeriod"/>
            </a:pPr>
            <a:r>
              <a:rPr lang="en-US" sz="1346" b="1" dirty="0">
                <a:solidFill>
                  <a:srgbClr val="CFCBBF"/>
                </a:solidFill>
                <a:latin typeface="Raleway" pitchFamily="34" charset="0"/>
                <a:ea typeface="Raleway" pitchFamily="34" charset="-122"/>
                <a:cs typeface="Raleway" pitchFamily="34" charset="-120"/>
              </a:rPr>
              <a:t>Game</a:t>
            </a:r>
            <a:endParaRPr lang="en-US" sz="1346" dirty="0"/>
          </a:p>
        </p:txBody>
      </p:sp>
      <p:sp>
        <p:nvSpPr>
          <p:cNvPr id="7" name="Text 4"/>
          <p:cNvSpPr/>
          <p:nvPr/>
        </p:nvSpPr>
        <p:spPr>
          <a:xfrm>
            <a:off x="3802618" y="2700457"/>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Manages the overall game flow, including levels, players, and game state transitions.</a:t>
            </a:r>
            <a:endParaRPr lang="en-US" sz="1346" dirty="0"/>
          </a:p>
        </p:txBody>
      </p:sp>
      <p:sp>
        <p:nvSpPr>
          <p:cNvPr id="8" name="Text 5"/>
          <p:cNvSpPr/>
          <p:nvPr/>
        </p:nvSpPr>
        <p:spPr>
          <a:xfrm>
            <a:off x="3529132" y="3042285"/>
            <a:ext cx="7845385" cy="273487"/>
          </a:xfrm>
          <a:prstGeom prst="rect">
            <a:avLst/>
          </a:prstGeom>
          <a:noFill/>
          <a:ln/>
        </p:spPr>
        <p:txBody>
          <a:bodyPr wrap="none" rtlCol="0" anchor="t"/>
          <a:lstStyle/>
          <a:p>
            <a:pPr marL="342900" indent="-342900" algn="l">
              <a:lnSpc>
                <a:spcPts val="2153"/>
              </a:lnSpc>
              <a:buSzPct val="100000"/>
              <a:buFont typeface="+mj-lt"/>
              <a:buAutoNum type="arabicPeriod" startAt="2"/>
            </a:pPr>
            <a:r>
              <a:rPr lang="en-US" sz="1346" b="1" dirty="0">
                <a:solidFill>
                  <a:srgbClr val="CFCBBF"/>
                </a:solidFill>
                <a:latin typeface="Raleway" pitchFamily="34" charset="0"/>
                <a:ea typeface="Raleway" pitchFamily="34" charset="-122"/>
                <a:cs typeface="Raleway" pitchFamily="34" charset="-120"/>
              </a:rPr>
              <a:t>Level</a:t>
            </a:r>
            <a:endParaRPr lang="en-US" sz="1346" dirty="0"/>
          </a:p>
        </p:txBody>
      </p:sp>
      <p:sp>
        <p:nvSpPr>
          <p:cNvPr id="9" name="Text 6"/>
          <p:cNvSpPr/>
          <p:nvPr/>
        </p:nvSpPr>
        <p:spPr>
          <a:xfrm>
            <a:off x="3802618" y="3384113"/>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Represents a game level with varying difficulty.</a:t>
            </a:r>
            <a:endParaRPr lang="en-US" sz="1346" dirty="0"/>
          </a:p>
        </p:txBody>
      </p:sp>
      <p:sp>
        <p:nvSpPr>
          <p:cNvPr id="10" name="Text 7"/>
          <p:cNvSpPr/>
          <p:nvPr/>
        </p:nvSpPr>
        <p:spPr>
          <a:xfrm>
            <a:off x="3529132" y="3725942"/>
            <a:ext cx="7845385" cy="273487"/>
          </a:xfrm>
          <a:prstGeom prst="rect">
            <a:avLst/>
          </a:prstGeom>
          <a:noFill/>
          <a:ln/>
        </p:spPr>
        <p:txBody>
          <a:bodyPr wrap="none" rtlCol="0" anchor="t"/>
          <a:lstStyle/>
          <a:p>
            <a:pPr marL="342900" indent="-342900" algn="l">
              <a:lnSpc>
                <a:spcPts val="2153"/>
              </a:lnSpc>
              <a:buSzPct val="100000"/>
              <a:buFont typeface="+mj-lt"/>
              <a:buAutoNum type="arabicPeriod" startAt="3"/>
            </a:pPr>
            <a:r>
              <a:rPr lang="en-US" sz="1346" b="1" dirty="0">
                <a:solidFill>
                  <a:srgbClr val="CFCBBF"/>
                </a:solidFill>
                <a:latin typeface="Raleway" pitchFamily="34" charset="0"/>
                <a:ea typeface="Raleway" pitchFamily="34" charset="-122"/>
                <a:cs typeface="Raleway" pitchFamily="34" charset="-120"/>
              </a:rPr>
              <a:t>Board</a:t>
            </a:r>
            <a:endParaRPr lang="en-US" sz="1346" dirty="0"/>
          </a:p>
        </p:txBody>
      </p:sp>
      <p:sp>
        <p:nvSpPr>
          <p:cNvPr id="11" name="Text 8"/>
          <p:cNvSpPr/>
          <p:nvPr/>
        </p:nvSpPr>
        <p:spPr>
          <a:xfrm>
            <a:off x="3802618" y="4067770"/>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Represents the game board and provides methods to manipulate and check the board state.</a:t>
            </a:r>
            <a:endParaRPr lang="en-US" sz="1346" dirty="0"/>
          </a:p>
        </p:txBody>
      </p:sp>
      <p:sp>
        <p:nvSpPr>
          <p:cNvPr id="12" name="Text 9"/>
          <p:cNvSpPr/>
          <p:nvPr/>
        </p:nvSpPr>
        <p:spPr>
          <a:xfrm>
            <a:off x="3529132" y="4409599"/>
            <a:ext cx="7845385" cy="273487"/>
          </a:xfrm>
          <a:prstGeom prst="rect">
            <a:avLst/>
          </a:prstGeom>
          <a:noFill/>
          <a:ln/>
        </p:spPr>
        <p:txBody>
          <a:bodyPr wrap="none" rtlCol="0" anchor="t"/>
          <a:lstStyle/>
          <a:p>
            <a:pPr marL="342900" indent="-342900" algn="l">
              <a:lnSpc>
                <a:spcPts val="2153"/>
              </a:lnSpc>
              <a:buSzPct val="100000"/>
              <a:buFont typeface="+mj-lt"/>
              <a:buAutoNum type="arabicPeriod" startAt="4"/>
            </a:pPr>
            <a:r>
              <a:rPr lang="en-US" sz="1346" b="1" dirty="0">
                <a:solidFill>
                  <a:srgbClr val="CFCBBF"/>
                </a:solidFill>
                <a:latin typeface="Raleway" pitchFamily="34" charset="0"/>
                <a:ea typeface="Raleway" pitchFamily="34" charset="-122"/>
                <a:cs typeface="Raleway" pitchFamily="34" charset="-120"/>
              </a:rPr>
              <a:t>Player</a:t>
            </a:r>
            <a:endParaRPr lang="en-US" sz="1346" dirty="0"/>
          </a:p>
        </p:txBody>
      </p:sp>
      <p:sp>
        <p:nvSpPr>
          <p:cNvPr id="13" name="Text 10"/>
          <p:cNvSpPr/>
          <p:nvPr/>
        </p:nvSpPr>
        <p:spPr>
          <a:xfrm>
            <a:off x="3802618" y="4751427"/>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Base class for players (both human and AI).</a:t>
            </a:r>
            <a:endParaRPr lang="en-US" sz="1346" dirty="0"/>
          </a:p>
        </p:txBody>
      </p:sp>
      <p:sp>
        <p:nvSpPr>
          <p:cNvPr id="14" name="Text 11"/>
          <p:cNvSpPr/>
          <p:nvPr/>
        </p:nvSpPr>
        <p:spPr>
          <a:xfrm>
            <a:off x="3529132" y="5093256"/>
            <a:ext cx="7845385" cy="273487"/>
          </a:xfrm>
          <a:prstGeom prst="rect">
            <a:avLst/>
          </a:prstGeom>
          <a:noFill/>
          <a:ln/>
        </p:spPr>
        <p:txBody>
          <a:bodyPr wrap="none" rtlCol="0" anchor="t"/>
          <a:lstStyle/>
          <a:p>
            <a:pPr marL="342900" indent="-342900" algn="l">
              <a:lnSpc>
                <a:spcPts val="2153"/>
              </a:lnSpc>
              <a:buSzPct val="100000"/>
              <a:buFont typeface="+mj-lt"/>
              <a:buAutoNum type="arabicPeriod" startAt="5"/>
            </a:pPr>
            <a:r>
              <a:rPr lang="en-US" sz="1346" b="1" dirty="0">
                <a:solidFill>
                  <a:srgbClr val="CFCBBF"/>
                </a:solidFill>
                <a:latin typeface="Raleway" pitchFamily="34" charset="0"/>
                <a:ea typeface="Raleway" pitchFamily="34" charset="-122"/>
                <a:cs typeface="Raleway" pitchFamily="34" charset="-120"/>
              </a:rPr>
              <a:t>HumanPlayer</a:t>
            </a:r>
            <a:r>
              <a:rPr lang="en-US" sz="1346" dirty="0">
                <a:solidFill>
                  <a:srgbClr val="CFCBBF"/>
                </a:solidFill>
                <a:latin typeface="Raleway" pitchFamily="34" charset="0"/>
                <a:ea typeface="Raleway" pitchFamily="34" charset="-122"/>
                <a:cs typeface="Raleway" pitchFamily="34" charset="-120"/>
              </a:rPr>
              <a:t> (inherits from Player)</a:t>
            </a:r>
            <a:endParaRPr lang="en-US" sz="1346" dirty="0"/>
          </a:p>
        </p:txBody>
      </p:sp>
      <p:sp>
        <p:nvSpPr>
          <p:cNvPr id="15" name="Text 12"/>
          <p:cNvSpPr/>
          <p:nvPr/>
        </p:nvSpPr>
        <p:spPr>
          <a:xfrm>
            <a:off x="3802618" y="5435084"/>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Represents a human player.</a:t>
            </a:r>
            <a:endParaRPr lang="en-US" sz="1346" dirty="0"/>
          </a:p>
        </p:txBody>
      </p:sp>
      <p:sp>
        <p:nvSpPr>
          <p:cNvPr id="16" name="Text 13"/>
          <p:cNvSpPr/>
          <p:nvPr/>
        </p:nvSpPr>
        <p:spPr>
          <a:xfrm>
            <a:off x="3529132" y="5776913"/>
            <a:ext cx="7845385" cy="273487"/>
          </a:xfrm>
          <a:prstGeom prst="rect">
            <a:avLst/>
          </a:prstGeom>
          <a:noFill/>
          <a:ln/>
        </p:spPr>
        <p:txBody>
          <a:bodyPr wrap="none" rtlCol="0" anchor="t"/>
          <a:lstStyle/>
          <a:p>
            <a:pPr marL="342900" indent="-342900" algn="l">
              <a:lnSpc>
                <a:spcPts val="2153"/>
              </a:lnSpc>
              <a:buSzPct val="100000"/>
              <a:buFont typeface="+mj-lt"/>
              <a:buAutoNum type="arabicPeriod" startAt="6"/>
            </a:pPr>
            <a:r>
              <a:rPr lang="en-US" sz="1346" b="1" dirty="0">
                <a:solidFill>
                  <a:srgbClr val="CFCBBF"/>
                </a:solidFill>
                <a:latin typeface="Raleway" pitchFamily="34" charset="0"/>
                <a:ea typeface="Raleway" pitchFamily="34" charset="-122"/>
                <a:cs typeface="Raleway" pitchFamily="34" charset="-120"/>
              </a:rPr>
              <a:t>AIPlayer</a:t>
            </a:r>
            <a:r>
              <a:rPr lang="en-US" sz="1346" dirty="0">
                <a:solidFill>
                  <a:srgbClr val="CFCBBF"/>
                </a:solidFill>
                <a:latin typeface="Raleway" pitchFamily="34" charset="0"/>
                <a:ea typeface="Raleway" pitchFamily="34" charset="-122"/>
                <a:cs typeface="Raleway" pitchFamily="34" charset="-120"/>
              </a:rPr>
              <a:t> (inherits from Player)</a:t>
            </a:r>
            <a:endParaRPr lang="en-US" sz="1346" dirty="0"/>
          </a:p>
        </p:txBody>
      </p:sp>
      <p:sp>
        <p:nvSpPr>
          <p:cNvPr id="17" name="Text 14"/>
          <p:cNvSpPr/>
          <p:nvPr/>
        </p:nvSpPr>
        <p:spPr>
          <a:xfrm>
            <a:off x="3802618" y="6118741"/>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Represents an AI player with different difficulty settings.</a:t>
            </a:r>
            <a:endParaRPr lang="en-US" sz="1346" dirty="0"/>
          </a:p>
        </p:txBody>
      </p:sp>
      <p:sp>
        <p:nvSpPr>
          <p:cNvPr id="18" name="Text 15"/>
          <p:cNvSpPr/>
          <p:nvPr/>
        </p:nvSpPr>
        <p:spPr>
          <a:xfrm>
            <a:off x="3529132" y="6460569"/>
            <a:ext cx="7845385" cy="273487"/>
          </a:xfrm>
          <a:prstGeom prst="rect">
            <a:avLst/>
          </a:prstGeom>
          <a:noFill/>
          <a:ln/>
        </p:spPr>
        <p:txBody>
          <a:bodyPr wrap="none" rtlCol="0" anchor="t"/>
          <a:lstStyle/>
          <a:p>
            <a:pPr marL="342900" indent="-342900" algn="l">
              <a:lnSpc>
                <a:spcPts val="2153"/>
              </a:lnSpc>
              <a:buSzPct val="100000"/>
              <a:buFont typeface="+mj-lt"/>
              <a:buAutoNum type="arabicPeriod" startAt="7"/>
            </a:pPr>
            <a:r>
              <a:rPr lang="en-US" sz="1346" b="1" dirty="0">
                <a:solidFill>
                  <a:srgbClr val="CFCBBF"/>
                </a:solidFill>
                <a:latin typeface="Raleway" pitchFamily="34" charset="0"/>
                <a:ea typeface="Raleway" pitchFamily="34" charset="-122"/>
                <a:cs typeface="Raleway" pitchFamily="34" charset="-120"/>
              </a:rPr>
              <a:t>GameInterface</a:t>
            </a:r>
            <a:endParaRPr lang="en-US" sz="1346" dirty="0"/>
          </a:p>
        </p:txBody>
      </p:sp>
      <p:sp>
        <p:nvSpPr>
          <p:cNvPr id="19" name="Text 16"/>
          <p:cNvSpPr/>
          <p:nvPr/>
        </p:nvSpPr>
        <p:spPr>
          <a:xfrm>
            <a:off x="3802618" y="6802398"/>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Manages the graphical user interface for the game using Tkinter.</a:t>
            </a:r>
            <a:endParaRPr lang="en-US" sz="1346" dirty="0"/>
          </a:p>
        </p:txBody>
      </p:sp>
      <p:sp>
        <p:nvSpPr>
          <p:cNvPr id="20" name="Text 17"/>
          <p:cNvSpPr/>
          <p:nvPr/>
        </p:nvSpPr>
        <p:spPr>
          <a:xfrm>
            <a:off x="3529132" y="7144226"/>
            <a:ext cx="7845385" cy="273487"/>
          </a:xfrm>
          <a:prstGeom prst="rect">
            <a:avLst/>
          </a:prstGeom>
          <a:noFill/>
          <a:ln/>
        </p:spPr>
        <p:txBody>
          <a:bodyPr wrap="none" rtlCol="0" anchor="t"/>
          <a:lstStyle/>
          <a:p>
            <a:pPr marL="342900" indent="-342900" algn="l">
              <a:lnSpc>
                <a:spcPts val="2153"/>
              </a:lnSpc>
              <a:buSzPct val="100000"/>
              <a:buFont typeface="+mj-lt"/>
              <a:buAutoNum type="arabicPeriod" startAt="8"/>
            </a:pPr>
            <a:r>
              <a:rPr lang="en-US" sz="1346" b="1" dirty="0">
                <a:solidFill>
                  <a:srgbClr val="CFCBBF"/>
                </a:solidFill>
                <a:latin typeface="Raleway" pitchFamily="34" charset="0"/>
                <a:ea typeface="Raleway" pitchFamily="34" charset="-122"/>
                <a:cs typeface="Raleway" pitchFamily="34" charset="-120"/>
              </a:rPr>
              <a:t>GameLogic</a:t>
            </a:r>
            <a:endParaRPr lang="en-US" sz="1346" dirty="0"/>
          </a:p>
        </p:txBody>
      </p:sp>
      <p:sp>
        <p:nvSpPr>
          <p:cNvPr id="21" name="Text 18"/>
          <p:cNvSpPr/>
          <p:nvPr/>
        </p:nvSpPr>
        <p:spPr>
          <a:xfrm>
            <a:off x="3802618" y="7486055"/>
            <a:ext cx="7571899" cy="273487"/>
          </a:xfrm>
          <a:prstGeom prst="rect">
            <a:avLst/>
          </a:prstGeom>
          <a:noFill/>
          <a:ln/>
        </p:spPr>
        <p:txBody>
          <a:bodyPr wrap="none" rtlCol="0" anchor="t"/>
          <a:lstStyle/>
          <a:p>
            <a:pPr marL="685800" lvl="1" indent="-342900" algn="l">
              <a:lnSpc>
                <a:spcPts val="2153"/>
              </a:lnSpc>
              <a:buSzPct val="100000"/>
              <a:buChar char="•"/>
            </a:pPr>
            <a:r>
              <a:rPr lang="en-US" sz="1346" dirty="0">
                <a:solidFill>
                  <a:srgbClr val="CFCBBF"/>
                </a:solidFill>
                <a:latin typeface="Raleway" pitchFamily="34" charset="0"/>
                <a:ea typeface="Raleway" pitchFamily="34" charset="-122"/>
                <a:cs typeface="Raleway" pitchFamily="34" charset="-120"/>
              </a:rPr>
              <a:t>Contains the logic to check for a winner in the game.</a:t>
            </a:r>
            <a:endParaRPr lang="en-US" sz="13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Game Board and Grid Representation</a:t>
            </a:r>
            <a:endParaRPr lang="en-US" sz="4374" dirty="0"/>
          </a:p>
        </p:txBody>
      </p:sp>
      <p:sp>
        <p:nvSpPr>
          <p:cNvPr id="6" name="Text 2"/>
          <p:cNvSpPr/>
          <p:nvPr/>
        </p:nvSpPr>
        <p:spPr>
          <a:xfrm>
            <a:off x="833199" y="3784640"/>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tic tac toe game board is represented as a 3x3 grid, with each cell containing either an X, an O, or being empty. The grid is implemented using a 2D list, where each inner list represents a row of the game board.</a:t>
            </a:r>
            <a:endParaRPr lang="en-US" sz="1750" dirty="0"/>
          </a:p>
        </p:txBody>
      </p:sp>
      <p:sp>
        <p:nvSpPr>
          <p:cNvPr id="7" name="Text 3"/>
          <p:cNvSpPr/>
          <p:nvPr/>
        </p:nvSpPr>
        <p:spPr>
          <a:xfrm>
            <a:off x="833199" y="5100757"/>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Players take turns placing their respective symbols (X or O) on the grid, trying to achieve a winning combination of three in a row, column, or diagonal.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1B1C1D"/>
          </a:solidFill>
          <a:ln/>
        </p:spPr>
      </p:sp>
      <p:sp>
        <p:nvSpPr>
          <p:cNvPr id="4" name="Text 1"/>
          <p:cNvSpPr/>
          <p:nvPr/>
        </p:nvSpPr>
        <p:spPr>
          <a:xfrm>
            <a:off x="2573536" y="548997"/>
            <a:ext cx="6794421" cy="623887"/>
          </a:xfrm>
          <a:prstGeom prst="rect">
            <a:avLst/>
          </a:prstGeom>
          <a:noFill/>
          <a:ln/>
        </p:spPr>
        <p:txBody>
          <a:bodyPr wrap="none" rtlCol="0" anchor="t"/>
          <a:lstStyle/>
          <a:p>
            <a:pPr marL="0" indent="0">
              <a:lnSpc>
                <a:spcPts val="4913"/>
              </a:lnSpc>
              <a:buNone/>
            </a:pPr>
            <a:r>
              <a:rPr lang="en-US" sz="3930" dirty="0">
                <a:solidFill>
                  <a:srgbClr val="AE8625"/>
                </a:solidFill>
                <a:latin typeface="Prata" pitchFamily="34" charset="0"/>
                <a:ea typeface="Prata" pitchFamily="34" charset="-122"/>
                <a:cs typeface="Prata" pitchFamily="34" charset="-120"/>
              </a:rPr>
              <a:t>Player and Computer Moves</a:t>
            </a:r>
            <a:endParaRPr lang="en-US" sz="3930" dirty="0"/>
          </a:p>
        </p:txBody>
      </p:sp>
      <p:sp>
        <p:nvSpPr>
          <p:cNvPr id="5" name="Shape 2"/>
          <p:cNvSpPr/>
          <p:nvPr/>
        </p:nvSpPr>
        <p:spPr>
          <a:xfrm>
            <a:off x="2573536" y="1572101"/>
            <a:ext cx="1580436" cy="1469708"/>
          </a:xfrm>
          <a:prstGeom prst="roundRect">
            <a:avLst>
              <a:gd name="adj" fmla="val 4075"/>
            </a:avLst>
          </a:prstGeom>
          <a:solidFill>
            <a:srgbClr val="2D3033"/>
          </a:solidFill>
          <a:ln/>
        </p:spPr>
      </p:sp>
      <p:sp>
        <p:nvSpPr>
          <p:cNvPr id="6" name="Text 3"/>
          <p:cNvSpPr/>
          <p:nvPr/>
        </p:nvSpPr>
        <p:spPr>
          <a:xfrm>
            <a:off x="2773085" y="2107287"/>
            <a:ext cx="86201" cy="399217"/>
          </a:xfrm>
          <a:prstGeom prst="rect">
            <a:avLst/>
          </a:prstGeom>
          <a:noFill/>
          <a:ln/>
        </p:spPr>
        <p:txBody>
          <a:bodyPr wrap="none" rtlCol="0" anchor="t"/>
          <a:lstStyle/>
          <a:p>
            <a:pPr marL="0" indent="0" algn="ctr">
              <a:lnSpc>
                <a:spcPts val="3144"/>
              </a:lnSpc>
              <a:buNone/>
            </a:pPr>
            <a:r>
              <a:rPr lang="en-US" sz="1965" dirty="0">
                <a:solidFill>
                  <a:srgbClr val="AE8625"/>
                </a:solidFill>
                <a:latin typeface="Prata" pitchFamily="34" charset="0"/>
                <a:ea typeface="Prata" pitchFamily="34" charset="-122"/>
                <a:cs typeface="Prata" pitchFamily="34" charset="-120"/>
              </a:rPr>
              <a:t>1</a:t>
            </a:r>
            <a:endParaRPr lang="en-US" sz="1965" dirty="0"/>
          </a:p>
        </p:txBody>
      </p:sp>
      <p:sp>
        <p:nvSpPr>
          <p:cNvPr id="7" name="Text 4"/>
          <p:cNvSpPr/>
          <p:nvPr/>
        </p:nvSpPr>
        <p:spPr>
          <a:xfrm>
            <a:off x="4353520" y="1771650"/>
            <a:ext cx="2495550" cy="311944"/>
          </a:xfrm>
          <a:prstGeom prst="rect">
            <a:avLst/>
          </a:prstGeom>
          <a:noFill/>
          <a:ln/>
        </p:spPr>
        <p:txBody>
          <a:bodyPr wrap="none" rtlCol="0" anchor="t"/>
          <a:lstStyle/>
          <a:p>
            <a:pPr marL="0" indent="0" algn="l">
              <a:lnSpc>
                <a:spcPts val="2456"/>
              </a:lnSpc>
              <a:buNone/>
            </a:pPr>
            <a:r>
              <a:rPr lang="en-US" sz="1965" dirty="0">
                <a:solidFill>
                  <a:srgbClr val="AE8625"/>
                </a:solidFill>
                <a:latin typeface="Prata" pitchFamily="34" charset="0"/>
                <a:ea typeface="Prata" pitchFamily="34" charset="-122"/>
                <a:cs typeface="Prata" pitchFamily="34" charset="-120"/>
              </a:rPr>
              <a:t>Player's Turn</a:t>
            </a:r>
            <a:endParaRPr lang="en-US" sz="1965" dirty="0"/>
          </a:p>
        </p:txBody>
      </p:sp>
      <p:sp>
        <p:nvSpPr>
          <p:cNvPr id="8" name="Text 5"/>
          <p:cNvSpPr/>
          <p:nvPr/>
        </p:nvSpPr>
        <p:spPr>
          <a:xfrm>
            <a:off x="4353520" y="2203371"/>
            <a:ext cx="7503676" cy="638889"/>
          </a:xfrm>
          <a:prstGeom prst="rect">
            <a:avLst/>
          </a:prstGeom>
          <a:noFill/>
          <a:ln/>
        </p:spPr>
        <p:txBody>
          <a:bodyPr wrap="square" rtlCol="0" anchor="t"/>
          <a:lstStyle/>
          <a:p>
            <a:pPr marL="0" indent="0" algn="l">
              <a:lnSpc>
                <a:spcPts val="2515"/>
              </a:lnSpc>
              <a:buNone/>
            </a:pPr>
            <a:r>
              <a:rPr lang="en-US" sz="1572" dirty="0">
                <a:solidFill>
                  <a:srgbClr val="CFCBBF"/>
                </a:solidFill>
                <a:latin typeface="Raleway" pitchFamily="34" charset="0"/>
                <a:ea typeface="Raleway" pitchFamily="34" charset="-122"/>
                <a:cs typeface="Raleway" pitchFamily="34" charset="-120"/>
              </a:rPr>
              <a:t>The player selects an available square on the game board to place their mark (usually an 'X').</a:t>
            </a:r>
            <a:endParaRPr lang="en-US" sz="1572" dirty="0"/>
          </a:p>
        </p:txBody>
      </p:sp>
      <p:sp>
        <p:nvSpPr>
          <p:cNvPr id="9" name="Shape 6"/>
          <p:cNvSpPr/>
          <p:nvPr/>
        </p:nvSpPr>
        <p:spPr>
          <a:xfrm>
            <a:off x="4253746" y="3030766"/>
            <a:ext cx="7703225" cy="12442"/>
          </a:xfrm>
          <a:prstGeom prst="rect">
            <a:avLst/>
          </a:prstGeom>
          <a:solidFill>
            <a:srgbClr val="D2AC47"/>
          </a:solidFill>
          <a:ln/>
        </p:spPr>
      </p:sp>
      <p:sp>
        <p:nvSpPr>
          <p:cNvPr id="10" name="Shape 7"/>
          <p:cNvSpPr/>
          <p:nvPr/>
        </p:nvSpPr>
        <p:spPr>
          <a:xfrm>
            <a:off x="2573536" y="3141583"/>
            <a:ext cx="3160990" cy="1469708"/>
          </a:xfrm>
          <a:prstGeom prst="roundRect">
            <a:avLst>
              <a:gd name="adj" fmla="val 4075"/>
            </a:avLst>
          </a:prstGeom>
          <a:solidFill>
            <a:srgbClr val="2D3033"/>
          </a:solidFill>
          <a:ln/>
        </p:spPr>
      </p:sp>
      <p:sp>
        <p:nvSpPr>
          <p:cNvPr id="11" name="Text 8"/>
          <p:cNvSpPr/>
          <p:nvPr/>
        </p:nvSpPr>
        <p:spPr>
          <a:xfrm>
            <a:off x="2773085" y="3676769"/>
            <a:ext cx="152995" cy="399217"/>
          </a:xfrm>
          <a:prstGeom prst="rect">
            <a:avLst/>
          </a:prstGeom>
          <a:noFill/>
          <a:ln/>
        </p:spPr>
        <p:txBody>
          <a:bodyPr wrap="none" rtlCol="0" anchor="t"/>
          <a:lstStyle/>
          <a:p>
            <a:pPr marL="0" indent="0" algn="ctr">
              <a:lnSpc>
                <a:spcPts val="3144"/>
              </a:lnSpc>
              <a:buNone/>
            </a:pPr>
            <a:r>
              <a:rPr lang="en-US" sz="1965" dirty="0">
                <a:solidFill>
                  <a:srgbClr val="AE8625"/>
                </a:solidFill>
                <a:latin typeface="Prata" pitchFamily="34" charset="0"/>
                <a:ea typeface="Prata" pitchFamily="34" charset="-122"/>
                <a:cs typeface="Prata" pitchFamily="34" charset="-120"/>
              </a:rPr>
              <a:t>2</a:t>
            </a:r>
            <a:endParaRPr lang="en-US" sz="1965" dirty="0"/>
          </a:p>
        </p:txBody>
      </p:sp>
      <p:sp>
        <p:nvSpPr>
          <p:cNvPr id="12" name="Text 9"/>
          <p:cNvSpPr/>
          <p:nvPr/>
        </p:nvSpPr>
        <p:spPr>
          <a:xfrm>
            <a:off x="5934075" y="3341132"/>
            <a:ext cx="2622113" cy="311944"/>
          </a:xfrm>
          <a:prstGeom prst="rect">
            <a:avLst/>
          </a:prstGeom>
          <a:noFill/>
          <a:ln/>
        </p:spPr>
        <p:txBody>
          <a:bodyPr wrap="none" rtlCol="0" anchor="t"/>
          <a:lstStyle/>
          <a:p>
            <a:pPr marL="0" indent="0" algn="l">
              <a:lnSpc>
                <a:spcPts val="2456"/>
              </a:lnSpc>
              <a:buNone/>
            </a:pPr>
            <a:r>
              <a:rPr lang="en-US" sz="1965" dirty="0">
                <a:solidFill>
                  <a:srgbClr val="AE8625"/>
                </a:solidFill>
                <a:latin typeface="Prata" pitchFamily="34" charset="0"/>
                <a:ea typeface="Prata" pitchFamily="34" charset="-122"/>
                <a:cs typeface="Prata" pitchFamily="34" charset="-120"/>
              </a:rPr>
              <a:t>Computer's Algorithm</a:t>
            </a:r>
            <a:endParaRPr lang="en-US" sz="1965" dirty="0"/>
          </a:p>
        </p:txBody>
      </p:sp>
      <p:sp>
        <p:nvSpPr>
          <p:cNvPr id="13" name="Text 10"/>
          <p:cNvSpPr/>
          <p:nvPr/>
        </p:nvSpPr>
        <p:spPr>
          <a:xfrm>
            <a:off x="5934075" y="3772852"/>
            <a:ext cx="5923121" cy="638889"/>
          </a:xfrm>
          <a:prstGeom prst="rect">
            <a:avLst/>
          </a:prstGeom>
          <a:noFill/>
          <a:ln/>
        </p:spPr>
        <p:txBody>
          <a:bodyPr wrap="square" rtlCol="0" anchor="t"/>
          <a:lstStyle/>
          <a:p>
            <a:pPr marL="0" indent="0" algn="l">
              <a:lnSpc>
                <a:spcPts val="2515"/>
              </a:lnSpc>
              <a:buNone/>
            </a:pPr>
            <a:r>
              <a:rPr lang="en-US" sz="1572" dirty="0">
                <a:solidFill>
                  <a:srgbClr val="CFCBBF"/>
                </a:solidFill>
                <a:latin typeface="Raleway" pitchFamily="34" charset="0"/>
                <a:ea typeface="Raleway" pitchFamily="34" charset="-122"/>
                <a:cs typeface="Raleway" pitchFamily="34" charset="-120"/>
              </a:rPr>
              <a:t>The computer analyzes the current board state and employs a strategic algorithm to determine the best available move.</a:t>
            </a:r>
            <a:endParaRPr lang="en-US" sz="1572" dirty="0"/>
          </a:p>
        </p:txBody>
      </p:sp>
      <p:sp>
        <p:nvSpPr>
          <p:cNvPr id="14" name="Shape 11"/>
          <p:cNvSpPr/>
          <p:nvPr/>
        </p:nvSpPr>
        <p:spPr>
          <a:xfrm>
            <a:off x="5834301" y="4600248"/>
            <a:ext cx="6122670" cy="12442"/>
          </a:xfrm>
          <a:prstGeom prst="rect">
            <a:avLst/>
          </a:prstGeom>
          <a:solidFill>
            <a:srgbClr val="D2AC47"/>
          </a:solidFill>
          <a:ln/>
        </p:spPr>
      </p:sp>
      <p:sp>
        <p:nvSpPr>
          <p:cNvPr id="15" name="Shape 12"/>
          <p:cNvSpPr/>
          <p:nvPr/>
        </p:nvSpPr>
        <p:spPr>
          <a:xfrm>
            <a:off x="2573536" y="4711065"/>
            <a:ext cx="4741545" cy="1789152"/>
          </a:xfrm>
          <a:prstGeom prst="roundRect">
            <a:avLst>
              <a:gd name="adj" fmla="val 3348"/>
            </a:avLst>
          </a:prstGeom>
          <a:solidFill>
            <a:srgbClr val="2D3033"/>
          </a:solidFill>
          <a:ln/>
        </p:spPr>
      </p:sp>
      <p:sp>
        <p:nvSpPr>
          <p:cNvPr id="16" name="Text 13"/>
          <p:cNvSpPr/>
          <p:nvPr/>
        </p:nvSpPr>
        <p:spPr>
          <a:xfrm>
            <a:off x="2773085" y="5406033"/>
            <a:ext cx="154781" cy="399217"/>
          </a:xfrm>
          <a:prstGeom prst="rect">
            <a:avLst/>
          </a:prstGeom>
          <a:noFill/>
          <a:ln/>
        </p:spPr>
        <p:txBody>
          <a:bodyPr wrap="none" rtlCol="0" anchor="t"/>
          <a:lstStyle/>
          <a:p>
            <a:pPr marL="0" indent="0" algn="ctr">
              <a:lnSpc>
                <a:spcPts val="3144"/>
              </a:lnSpc>
              <a:buNone/>
            </a:pPr>
            <a:r>
              <a:rPr lang="en-US" sz="1965" dirty="0">
                <a:solidFill>
                  <a:srgbClr val="AE8625"/>
                </a:solidFill>
                <a:latin typeface="Prata" pitchFamily="34" charset="0"/>
                <a:ea typeface="Prata" pitchFamily="34" charset="-122"/>
                <a:cs typeface="Prata" pitchFamily="34" charset="-120"/>
              </a:rPr>
              <a:t>3</a:t>
            </a:r>
            <a:endParaRPr lang="en-US" sz="1965" dirty="0"/>
          </a:p>
        </p:txBody>
      </p:sp>
      <p:sp>
        <p:nvSpPr>
          <p:cNvPr id="17" name="Text 14"/>
          <p:cNvSpPr/>
          <p:nvPr/>
        </p:nvSpPr>
        <p:spPr>
          <a:xfrm>
            <a:off x="7514630" y="4910614"/>
            <a:ext cx="2495550" cy="311944"/>
          </a:xfrm>
          <a:prstGeom prst="rect">
            <a:avLst/>
          </a:prstGeom>
          <a:noFill/>
          <a:ln/>
        </p:spPr>
        <p:txBody>
          <a:bodyPr wrap="none" rtlCol="0" anchor="t"/>
          <a:lstStyle/>
          <a:p>
            <a:pPr marL="0" indent="0" algn="l">
              <a:lnSpc>
                <a:spcPts val="2456"/>
              </a:lnSpc>
              <a:buNone/>
            </a:pPr>
            <a:r>
              <a:rPr lang="en-US" sz="1965" dirty="0">
                <a:solidFill>
                  <a:srgbClr val="AE8625"/>
                </a:solidFill>
                <a:latin typeface="Prata" pitchFamily="34" charset="0"/>
                <a:ea typeface="Prata" pitchFamily="34" charset="-122"/>
                <a:cs typeface="Prata" pitchFamily="34" charset="-120"/>
              </a:rPr>
              <a:t>Placing the Mark</a:t>
            </a:r>
            <a:endParaRPr lang="en-US" sz="1965" dirty="0"/>
          </a:p>
        </p:txBody>
      </p:sp>
      <p:sp>
        <p:nvSpPr>
          <p:cNvPr id="18" name="Text 15"/>
          <p:cNvSpPr/>
          <p:nvPr/>
        </p:nvSpPr>
        <p:spPr>
          <a:xfrm>
            <a:off x="7514630" y="5342334"/>
            <a:ext cx="4342567" cy="958334"/>
          </a:xfrm>
          <a:prstGeom prst="rect">
            <a:avLst/>
          </a:prstGeom>
          <a:noFill/>
          <a:ln/>
        </p:spPr>
        <p:txBody>
          <a:bodyPr wrap="square" rtlCol="0" anchor="t"/>
          <a:lstStyle/>
          <a:p>
            <a:pPr marL="0" indent="0" algn="l">
              <a:lnSpc>
                <a:spcPts val="2515"/>
              </a:lnSpc>
              <a:buNone/>
            </a:pPr>
            <a:r>
              <a:rPr lang="en-US" sz="1572" dirty="0">
                <a:solidFill>
                  <a:srgbClr val="CFCBBF"/>
                </a:solidFill>
                <a:latin typeface="Raleway" pitchFamily="34" charset="0"/>
                <a:ea typeface="Raleway" pitchFamily="34" charset="-122"/>
                <a:cs typeface="Raleway" pitchFamily="34" charset="-120"/>
              </a:rPr>
              <a:t>The computer then places its mark (usually an 'O') on the selected square, updating the game board.</a:t>
            </a:r>
            <a:endParaRPr lang="en-US" sz="1572" dirty="0"/>
          </a:p>
        </p:txBody>
      </p:sp>
      <p:sp>
        <p:nvSpPr>
          <p:cNvPr id="19" name="Text 16"/>
          <p:cNvSpPr/>
          <p:nvPr/>
        </p:nvSpPr>
        <p:spPr>
          <a:xfrm>
            <a:off x="2573536" y="6724769"/>
            <a:ext cx="9483209" cy="958334"/>
          </a:xfrm>
          <a:prstGeom prst="rect">
            <a:avLst/>
          </a:prstGeom>
          <a:noFill/>
          <a:ln/>
        </p:spPr>
        <p:txBody>
          <a:bodyPr wrap="square" rtlCol="0" anchor="t"/>
          <a:lstStyle/>
          <a:p>
            <a:pPr marL="0" indent="0">
              <a:lnSpc>
                <a:spcPts val="2515"/>
              </a:lnSpc>
              <a:buNone/>
            </a:pPr>
            <a:r>
              <a:rPr lang="en-US" sz="1572" dirty="0">
                <a:solidFill>
                  <a:srgbClr val="CFCBBF"/>
                </a:solidFill>
                <a:latin typeface="Raleway" pitchFamily="34" charset="0"/>
                <a:ea typeface="Raleway" pitchFamily="34" charset="-122"/>
                <a:cs typeface="Raleway" pitchFamily="34" charset="-120"/>
              </a:rPr>
              <a:t>The player and computer take turns placing their respective marks on the game board, with the goal of achieving a winning pattern of three marks in a row (horizontally, vertically, or diagonally). The game continues until either a player wins or the board is filled, resulting in a tie.</a:t>
            </a:r>
            <a:endParaRPr lang="en-US" sz="15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80420" y="15766"/>
            <a:ext cx="3657600" cy="8229600"/>
          </a:xfrm>
          <a:prstGeom prst="rect">
            <a:avLst/>
          </a:prstGeom>
        </p:spPr>
      </p:pic>
      <p:sp>
        <p:nvSpPr>
          <p:cNvPr id="5" name="Text 1"/>
          <p:cNvSpPr/>
          <p:nvPr/>
        </p:nvSpPr>
        <p:spPr>
          <a:xfrm>
            <a:off x="833199" y="974050"/>
            <a:ext cx="93064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Winning Condition and Game Logic</a:t>
            </a:r>
            <a:endParaRPr lang="en-US" sz="4374" dirty="0"/>
          </a:p>
        </p:txBody>
      </p:sp>
      <p:sp>
        <p:nvSpPr>
          <p:cNvPr id="6" name="Shape 2"/>
          <p:cNvSpPr/>
          <p:nvPr/>
        </p:nvSpPr>
        <p:spPr>
          <a:xfrm>
            <a:off x="833199" y="2696051"/>
            <a:ext cx="4542115" cy="2701766"/>
          </a:xfrm>
          <a:prstGeom prst="roundRect">
            <a:avLst>
              <a:gd name="adj" fmla="val 2467"/>
            </a:avLst>
          </a:prstGeom>
          <a:solidFill>
            <a:srgbClr val="2D3033"/>
          </a:solidFill>
          <a:ln/>
        </p:spPr>
      </p:sp>
      <p:sp>
        <p:nvSpPr>
          <p:cNvPr id="7" name="Text 3"/>
          <p:cNvSpPr/>
          <p:nvPr/>
        </p:nvSpPr>
        <p:spPr>
          <a:xfrm>
            <a:off x="1055370" y="2918222"/>
            <a:ext cx="3254693"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Determining the Winner</a:t>
            </a:r>
            <a:endParaRPr lang="en-US" sz="2187" dirty="0"/>
          </a:p>
        </p:txBody>
      </p:sp>
      <p:sp>
        <p:nvSpPr>
          <p:cNvPr id="8" name="Text 4"/>
          <p:cNvSpPr/>
          <p:nvPr/>
        </p:nvSpPr>
        <p:spPr>
          <a:xfrm>
            <a:off x="1055370" y="3398639"/>
            <a:ext cx="409777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game logic checks for a winning condition by examining the state of the game board. It looks for a row, column, or diagonal with three matching X or O symbols.</a:t>
            </a:r>
            <a:endParaRPr lang="en-US" sz="1750" dirty="0"/>
          </a:p>
        </p:txBody>
      </p:sp>
      <p:sp>
        <p:nvSpPr>
          <p:cNvPr id="9" name="Shape 5"/>
          <p:cNvSpPr/>
          <p:nvPr/>
        </p:nvSpPr>
        <p:spPr>
          <a:xfrm>
            <a:off x="5597485" y="2696051"/>
            <a:ext cx="4542115" cy="2701766"/>
          </a:xfrm>
          <a:prstGeom prst="roundRect">
            <a:avLst>
              <a:gd name="adj" fmla="val 2467"/>
            </a:avLst>
          </a:prstGeom>
          <a:solidFill>
            <a:srgbClr val="2D3033"/>
          </a:solidFill>
          <a:ln/>
        </p:spPr>
      </p:sp>
      <p:sp>
        <p:nvSpPr>
          <p:cNvPr id="10" name="Text 6"/>
          <p:cNvSpPr/>
          <p:nvPr/>
        </p:nvSpPr>
        <p:spPr>
          <a:xfrm>
            <a:off x="5819656" y="2918222"/>
            <a:ext cx="3095625"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Blocking the Opponent</a:t>
            </a:r>
            <a:endParaRPr lang="en-US" sz="2187" dirty="0"/>
          </a:p>
        </p:txBody>
      </p:sp>
      <p:sp>
        <p:nvSpPr>
          <p:cNvPr id="11" name="Text 7"/>
          <p:cNvSpPr/>
          <p:nvPr/>
        </p:nvSpPr>
        <p:spPr>
          <a:xfrm>
            <a:off x="5819656" y="3398639"/>
            <a:ext cx="4097774"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computer player employs strategic thinking to block the human player's potential winning moves, making it harder for them to claim victory.</a:t>
            </a:r>
            <a:endParaRPr lang="en-US" sz="1750" dirty="0"/>
          </a:p>
        </p:txBody>
      </p:sp>
      <p:sp>
        <p:nvSpPr>
          <p:cNvPr id="12" name="Shape 8"/>
          <p:cNvSpPr/>
          <p:nvPr/>
        </p:nvSpPr>
        <p:spPr>
          <a:xfrm>
            <a:off x="833199" y="5619988"/>
            <a:ext cx="9306401" cy="1635562"/>
          </a:xfrm>
          <a:prstGeom prst="roundRect">
            <a:avLst>
              <a:gd name="adj" fmla="val 4076"/>
            </a:avLst>
          </a:prstGeom>
          <a:solidFill>
            <a:srgbClr val="2D3033"/>
          </a:solidFill>
          <a:ln/>
        </p:spPr>
      </p:sp>
      <p:sp>
        <p:nvSpPr>
          <p:cNvPr id="13" name="Text 9"/>
          <p:cNvSpPr/>
          <p:nvPr/>
        </p:nvSpPr>
        <p:spPr>
          <a:xfrm>
            <a:off x="1055370" y="5842159"/>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Handling Tie Games</a:t>
            </a:r>
            <a:endParaRPr lang="en-US" sz="2187" dirty="0"/>
          </a:p>
        </p:txBody>
      </p:sp>
      <p:sp>
        <p:nvSpPr>
          <p:cNvPr id="14" name="Text 10"/>
          <p:cNvSpPr/>
          <p:nvPr/>
        </p:nvSpPr>
        <p:spPr>
          <a:xfrm>
            <a:off x="1055370" y="6322576"/>
            <a:ext cx="8862060"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If neither player can achieve three in a row, the game ends in a tie, and the result is displayed to the players.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62182"/>
            <a:ext cx="10204847"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Graphical User Interface (GUI) Design</a:t>
            </a:r>
            <a:endParaRPr lang="en-US" sz="4374" dirty="0"/>
          </a:p>
        </p:txBody>
      </p:sp>
      <p:sp>
        <p:nvSpPr>
          <p:cNvPr id="5" name="Text 2"/>
          <p:cNvSpPr/>
          <p:nvPr/>
        </p:nvSpPr>
        <p:spPr>
          <a:xfrm>
            <a:off x="2037993" y="2489716"/>
            <a:ext cx="500622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graphical user interface (GUI) of the tic tac toe game was designed to be clean, intuitive, and visually appealing. The game board was rendered as a 3x3 grid of responsive squares, allowing for easy tracking of the player's and computer's moves.</a:t>
            </a:r>
            <a:endParaRPr lang="en-US" sz="1750" dirty="0"/>
          </a:p>
        </p:txBody>
      </p:sp>
      <p:sp>
        <p:nvSpPr>
          <p:cNvPr id="6" name="Text 3"/>
          <p:cNvSpPr/>
          <p:nvPr/>
        </p:nvSpPr>
        <p:spPr>
          <a:xfrm>
            <a:off x="2037993" y="4822031"/>
            <a:ext cx="500622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Vibrant X and O icons were used to represent the players, creating a classic tic tac toe feel. The background and color scheme were chosen to provide a calm and relaxing gaming experience, encouraging focused gameplay.</a:t>
            </a:r>
            <a:endParaRPr lang="en-US" sz="1750" dirty="0"/>
          </a:p>
        </p:txBody>
      </p:sp>
      <p:pic>
        <p:nvPicPr>
          <p:cNvPr id="7" name="Image 1" descr="preencoded.png"/>
          <p:cNvPicPr>
            <a:picLocks noChangeAspect="1"/>
          </p:cNvPicPr>
          <p:nvPr/>
        </p:nvPicPr>
        <p:blipFill>
          <a:blip r:embed="rId4"/>
          <a:stretch>
            <a:fillRect/>
          </a:stretch>
        </p:blipFill>
        <p:spPr>
          <a:xfrm>
            <a:off x="7593806" y="2539722"/>
            <a:ext cx="5006221" cy="41776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27872"/>
            <a:ext cx="878026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Handling User Inputs and Events</a:t>
            </a:r>
            <a:endParaRPr lang="en-US" sz="4374" dirty="0"/>
          </a:p>
        </p:txBody>
      </p:sp>
      <p:pic>
        <p:nvPicPr>
          <p:cNvPr id="5" name="Image 1" descr="preencoded.png"/>
          <p:cNvPicPr>
            <a:picLocks noChangeAspect="1"/>
          </p:cNvPicPr>
          <p:nvPr/>
        </p:nvPicPr>
        <p:blipFill>
          <a:blip r:embed="rId4"/>
          <a:stretch>
            <a:fillRect/>
          </a:stretch>
        </p:blipFill>
        <p:spPr>
          <a:xfrm>
            <a:off x="2037993" y="3166586"/>
            <a:ext cx="555427" cy="555427"/>
          </a:xfrm>
          <a:prstGeom prst="rect">
            <a:avLst/>
          </a:prstGeom>
        </p:spPr>
      </p:pic>
      <p:sp>
        <p:nvSpPr>
          <p:cNvPr id="6" name="Text 2"/>
          <p:cNvSpPr/>
          <p:nvPr/>
        </p:nvSpPr>
        <p:spPr>
          <a:xfrm>
            <a:off x="2037993" y="3944183"/>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User Inputs</a:t>
            </a:r>
            <a:endParaRPr lang="en-US" sz="2187" dirty="0"/>
          </a:p>
        </p:txBody>
      </p:sp>
      <p:sp>
        <p:nvSpPr>
          <p:cNvPr id="7" name="Text 3"/>
          <p:cNvSpPr/>
          <p:nvPr/>
        </p:nvSpPr>
        <p:spPr>
          <a:xfrm>
            <a:off x="2037993" y="4424601"/>
            <a:ext cx="3295888"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game captures user inputs through the keyboard or mouse. Players can make moves by clicking on the desired grid cells.</a:t>
            </a:r>
            <a:endParaRPr lang="en-US" sz="1750" dirty="0"/>
          </a:p>
        </p:txBody>
      </p:sp>
      <p:pic>
        <p:nvPicPr>
          <p:cNvPr id="8" name="Image 2" descr="preencoded.png"/>
          <p:cNvPicPr>
            <a:picLocks noChangeAspect="1"/>
          </p:cNvPicPr>
          <p:nvPr/>
        </p:nvPicPr>
        <p:blipFill>
          <a:blip r:embed="rId5"/>
          <a:stretch>
            <a:fillRect/>
          </a:stretch>
        </p:blipFill>
        <p:spPr>
          <a:xfrm>
            <a:off x="5667137" y="3166586"/>
            <a:ext cx="555427" cy="555427"/>
          </a:xfrm>
          <a:prstGeom prst="rect">
            <a:avLst/>
          </a:prstGeom>
        </p:spPr>
      </p:pic>
      <p:sp>
        <p:nvSpPr>
          <p:cNvPr id="9" name="Text 4"/>
          <p:cNvSpPr/>
          <p:nvPr/>
        </p:nvSpPr>
        <p:spPr>
          <a:xfrm>
            <a:off x="5667137" y="3944183"/>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Event Handling</a:t>
            </a:r>
            <a:endParaRPr lang="en-US" sz="2187" dirty="0"/>
          </a:p>
        </p:txBody>
      </p:sp>
      <p:sp>
        <p:nvSpPr>
          <p:cNvPr id="10" name="Text 5"/>
          <p:cNvSpPr/>
          <p:nvPr/>
        </p:nvSpPr>
        <p:spPr>
          <a:xfrm>
            <a:off x="5667137" y="4424601"/>
            <a:ext cx="3296007"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Pygame's event handling system is used to detect and respond to user actions, such as click events, key presses, and window resizing.</a:t>
            </a:r>
            <a:endParaRPr lang="en-US" sz="1750" dirty="0"/>
          </a:p>
        </p:txBody>
      </p:sp>
      <p:pic>
        <p:nvPicPr>
          <p:cNvPr id="11" name="Image 3" descr="preencoded.png"/>
          <p:cNvPicPr>
            <a:picLocks noChangeAspect="1"/>
          </p:cNvPicPr>
          <p:nvPr/>
        </p:nvPicPr>
        <p:blipFill>
          <a:blip r:embed="rId6"/>
          <a:stretch>
            <a:fillRect/>
          </a:stretch>
        </p:blipFill>
        <p:spPr>
          <a:xfrm>
            <a:off x="9296400" y="3166586"/>
            <a:ext cx="555427" cy="555427"/>
          </a:xfrm>
          <a:prstGeom prst="rect">
            <a:avLst/>
          </a:prstGeom>
        </p:spPr>
      </p:pic>
      <p:sp>
        <p:nvSpPr>
          <p:cNvPr id="12" name="Text 6"/>
          <p:cNvSpPr/>
          <p:nvPr/>
        </p:nvSpPr>
        <p:spPr>
          <a:xfrm>
            <a:off x="9296400" y="3944183"/>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Mouse Interactions</a:t>
            </a:r>
            <a:endParaRPr lang="en-US" sz="2187" dirty="0"/>
          </a:p>
        </p:txBody>
      </p:sp>
      <p:sp>
        <p:nvSpPr>
          <p:cNvPr id="13" name="Text 7"/>
          <p:cNvSpPr/>
          <p:nvPr/>
        </p:nvSpPr>
        <p:spPr>
          <a:xfrm>
            <a:off x="9296400" y="4424601"/>
            <a:ext cx="3296007"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game utilizes mouse events to allow players to select grid cells and make their moves. The cursor position is mapped to the game board.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Samarpan Piya</cp:lastModifiedBy>
  <cp:revision>2</cp:revision>
  <dcterms:created xsi:type="dcterms:W3CDTF">2024-05-30T04:06:20Z</dcterms:created>
  <dcterms:modified xsi:type="dcterms:W3CDTF">2024-05-30T04:21:21Z</dcterms:modified>
</cp:coreProperties>
</file>